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34"/>
  </p:notesMasterIdLst>
  <p:handoutMasterIdLst>
    <p:handoutMasterId r:id="rId35"/>
  </p:handoutMasterIdLst>
  <p:sldIdLst>
    <p:sldId id="263" r:id="rId2"/>
    <p:sldId id="334" r:id="rId3"/>
    <p:sldId id="331" r:id="rId4"/>
    <p:sldId id="289" r:id="rId5"/>
    <p:sldId id="306" r:id="rId6"/>
    <p:sldId id="314" r:id="rId7"/>
    <p:sldId id="313" r:id="rId8"/>
    <p:sldId id="315" r:id="rId9"/>
    <p:sldId id="316" r:id="rId10"/>
    <p:sldId id="311" r:id="rId11"/>
    <p:sldId id="312" r:id="rId12"/>
    <p:sldId id="307" r:id="rId13"/>
    <p:sldId id="318" r:id="rId14"/>
    <p:sldId id="324" r:id="rId15"/>
    <p:sldId id="322" r:id="rId16"/>
    <p:sldId id="326" r:id="rId17"/>
    <p:sldId id="330" r:id="rId18"/>
    <p:sldId id="323" r:id="rId19"/>
    <p:sldId id="325" r:id="rId20"/>
    <p:sldId id="332" r:id="rId21"/>
    <p:sldId id="319" r:id="rId22"/>
    <p:sldId id="328" r:id="rId23"/>
    <p:sldId id="329" r:id="rId24"/>
    <p:sldId id="309" r:id="rId25"/>
    <p:sldId id="308" r:id="rId26"/>
    <p:sldId id="290" r:id="rId27"/>
    <p:sldId id="293" r:id="rId28"/>
    <p:sldId id="294" r:id="rId29"/>
    <p:sldId id="317" r:id="rId30"/>
    <p:sldId id="305" r:id="rId31"/>
    <p:sldId id="333" r:id="rId32"/>
    <p:sldId id="298" r:id="rId33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60"/>
  </p:normalViewPr>
  <p:slideViewPr>
    <p:cSldViewPr showGuides="1"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9225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C5731-186C-4455-843B-4AEC6D1B91A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9225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D7C63-ED80-4FA2-B42A-97753F1F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65E9063F-CCD4-4C33-938B-C9AEE5FC87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90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8CC5FE89-649D-465B-AF40-4F476BA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6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6030C98-A942-624D-BADE-7D20A3BA5A43}" type="slidenum">
              <a:rPr lang="en-US" altLang="en-US" sz="1200">
                <a:latin typeface="Times New Roman" charset="0"/>
              </a:rPr>
              <a:pPr/>
              <a:t>32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  <p:extLst>
      <p:ext uri="{BB962C8B-B14F-4D97-AF65-F5344CB8AC3E}">
        <p14:creationId xmlns:p14="http://schemas.microsoft.com/office/powerpoint/2010/main" val="106621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0" y="2420112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 userDrawn="1"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chemeClr val="accent1"/>
          </a:solidFill>
          <a:ln w="50800" cap="rnd" cmpd="dbl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ctr">
            <a:normAutofit/>
          </a:bodyPr>
          <a:lstStyle>
            <a:lvl1pPr>
              <a:defRPr lang="en-US" sz="3600" dirty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0" y="6263845"/>
            <a:ext cx="9144000" cy="594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430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" y="0"/>
            <a:ext cx="9144000" cy="228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lang="en-US" dirty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0" y="6263845"/>
            <a:ext cx="9144000" cy="594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0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6181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575652"/>
            <a:ext cx="4038600" cy="447767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575652"/>
            <a:ext cx="4038600" cy="447767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4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228600"/>
            <a:ext cx="9144000" cy="121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lang="en-US" sz="2200" b="1" dirty="0" smtClean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200" b="1">
                <a:latin typeface="Georgia" panose="02040502050405020303" pitchFamily="18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0" y="1260836"/>
            <a:ext cx="9144000" cy="19324"/>
          </a:xfrm>
          <a:prstGeom prst="line">
            <a:avLst/>
          </a:prstGeom>
          <a:noFill/>
          <a:ln w="1143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chemeClr val="accent1"/>
          </a:solidFill>
          <a:ln w="50800" cap="rnd" cmpd="dbl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lang="en-US" dirty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auto">
          <a:xfrm>
            <a:off x="0" y="6263845"/>
            <a:ext cx="9144000" cy="594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410848"/>
            <a:ext cx="7010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7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263845"/>
            <a:ext cx="9144000" cy="594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7010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8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0" y="609600"/>
            <a:ext cx="2895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0" y="6263845"/>
            <a:ext cx="9144000" cy="594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7010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31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2895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6858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6263845"/>
            <a:ext cx="9144000" cy="594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7010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6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263845"/>
            <a:ext cx="9144000" cy="594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itle Placeholder 2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658112"/>
            <a:ext cx="8534400" cy="4465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7010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Georgia" panose="02040502050405020303" pitchFamily="18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Tahoma" panose="020B060403050404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470024"/>
            <a:ext cx="9220200" cy="193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838200"/>
          </a:xfrm>
        </p:spPr>
        <p:txBody>
          <a:bodyPr/>
          <a:lstStyle/>
          <a:p>
            <a:r>
              <a:rPr lang="en-US" dirty="0" smtClean="0"/>
              <a:t>Dr. Michael Tims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763000" cy="1600200"/>
          </a:xfrm>
        </p:spPr>
        <p:txBody>
          <a:bodyPr anchor="ctr" anchorCtr="0">
            <a:no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Design and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evelopment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Two Student-Assisted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esearch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tudies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29427"/>
            <a:ext cx="2618509" cy="1729509"/>
            <a:chOff x="1018308" y="292100"/>
            <a:chExt cx="2618509" cy="1729509"/>
          </a:xfrm>
        </p:grpSpPr>
        <p:sp>
          <p:nvSpPr>
            <p:cNvPr id="7" name="Oval 6"/>
            <p:cNvSpPr/>
            <p:nvPr/>
          </p:nvSpPr>
          <p:spPr>
            <a:xfrm>
              <a:off x="1018308" y="292100"/>
              <a:ext cx="1729509" cy="17295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217" y="392875"/>
              <a:ext cx="2514600" cy="15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2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Year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76"/>
              </a:spcBef>
              <a:buNone/>
            </a:pPr>
            <a:r>
              <a:rPr lang="en-US" dirty="0" smtClean="0"/>
              <a:t>Alumni lead process, working with QA students:</a:t>
            </a:r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en-US" dirty="0" smtClean="0"/>
              <a:t>Biology sometimes refuses to cooperate </a:t>
            </a:r>
          </a:p>
          <a:p>
            <a:pPr lvl="1">
              <a:lnSpc>
                <a:spcPct val="107000"/>
              </a:lnSpc>
              <a:spcBef>
                <a:spcPts val="576"/>
              </a:spcBef>
            </a:pPr>
            <a:r>
              <a:rPr lang="en-US" i="1" dirty="0">
                <a:ea typeface="Calibri" charset="0"/>
                <a:cs typeface="Times New Roman" charset="0"/>
              </a:rPr>
              <a:t>L. angustifolia </a:t>
            </a:r>
            <a:r>
              <a:rPr lang="en-US" dirty="0">
                <a:ea typeface="Calibri" charset="0"/>
                <a:cs typeface="Times New Roman" charset="0"/>
              </a:rPr>
              <a:t>(lavender) </a:t>
            </a:r>
            <a:r>
              <a:rPr lang="en-US" b="1" dirty="0" smtClean="0">
                <a:ea typeface="Calibri" charset="0"/>
                <a:cs typeface="Times New Roman" charset="0"/>
              </a:rPr>
              <a:t>ratio </a:t>
            </a:r>
            <a:r>
              <a:rPr lang="en-US" b="1" dirty="0">
                <a:ea typeface="Calibri" charset="0"/>
                <a:cs typeface="Times New Roman" charset="0"/>
              </a:rPr>
              <a:t>0.83-2.20</a:t>
            </a:r>
            <a:r>
              <a:rPr lang="en-US" dirty="0">
                <a:ea typeface="Calibri" charset="0"/>
                <a:cs typeface="Times New Roman" charset="0"/>
              </a:rPr>
              <a:t>; bracteoles absent or up to </a:t>
            </a:r>
            <a:r>
              <a:rPr lang="en-US" dirty="0" smtClean="0">
                <a:ea typeface="Calibri" charset="0"/>
                <a:cs typeface="Times New Roman" charset="0"/>
              </a:rPr>
              <a:t>2.5mm</a:t>
            </a:r>
          </a:p>
          <a:p>
            <a:pPr lvl="1">
              <a:lnSpc>
                <a:spcPct val="107000"/>
              </a:lnSpc>
              <a:spcBef>
                <a:spcPts val="576"/>
              </a:spcBef>
            </a:pPr>
            <a:r>
              <a:rPr lang="en-US" i="1" dirty="0"/>
              <a:t>L. </a:t>
            </a:r>
            <a:r>
              <a:rPr lang="en-US" dirty="0"/>
              <a:t>x </a:t>
            </a:r>
            <a:r>
              <a:rPr lang="en-US" i="1" dirty="0"/>
              <a:t>intermedia </a:t>
            </a:r>
            <a:r>
              <a:rPr lang="en-US" dirty="0"/>
              <a:t>(</a:t>
            </a:r>
            <a:r>
              <a:rPr lang="en-US" dirty="0" err="1" smtClean="0"/>
              <a:t>lavandin</a:t>
            </a:r>
            <a:r>
              <a:rPr lang="en-US" dirty="0" smtClean="0"/>
              <a:t>)</a:t>
            </a:r>
            <a:r>
              <a:rPr lang="en-US" dirty="0" smtClean="0">
                <a:ea typeface="Calibri" charset="0"/>
                <a:cs typeface="Times New Roman" charset="0"/>
              </a:rPr>
              <a:t> </a:t>
            </a:r>
            <a:r>
              <a:rPr lang="en-US" b="1" dirty="0" smtClean="0">
                <a:ea typeface="Calibri" charset="0"/>
                <a:cs typeface="Times New Roman" charset="0"/>
              </a:rPr>
              <a:t>ratio </a:t>
            </a:r>
            <a:r>
              <a:rPr lang="en-US" b="1" dirty="0">
                <a:ea typeface="Calibri" charset="0"/>
                <a:cs typeface="Times New Roman" charset="0"/>
              </a:rPr>
              <a:t>1.33-3.00</a:t>
            </a:r>
            <a:r>
              <a:rPr lang="en-US" dirty="0">
                <a:ea typeface="Calibri" charset="0"/>
                <a:cs typeface="Times New Roman" charset="0"/>
              </a:rPr>
              <a:t>; bracteoles </a:t>
            </a:r>
            <a:r>
              <a:rPr lang="en-US" dirty="0" smtClean="0">
                <a:ea typeface="Calibri" charset="0"/>
                <a:cs typeface="Times New Roman" charset="0"/>
              </a:rPr>
              <a:t>1-4mm </a:t>
            </a:r>
          </a:p>
          <a:p>
            <a:pPr marL="514350" indent="-457200">
              <a:lnSpc>
                <a:spcPct val="107000"/>
              </a:lnSpc>
              <a:spcBef>
                <a:spcPts val="576"/>
              </a:spcBef>
              <a:buFont typeface="+mj-lt"/>
              <a:buAutoNum type="arabicPeriod"/>
            </a:pPr>
            <a:r>
              <a:rPr lang="en-US" dirty="0" smtClean="0"/>
              <a:t>Panelist </a:t>
            </a:r>
            <a:r>
              <a:rPr lang="en-US" dirty="0"/>
              <a:t>unsure of orientation and appearance of complete bract</a:t>
            </a:r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en-US" dirty="0" smtClean="0"/>
              <a:t>Supplier </a:t>
            </a:r>
            <a:r>
              <a:rPr lang="en-US" dirty="0"/>
              <a:t>cleaned up bracts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50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Year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addition to the AHP collaboration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Developed orthogonal method – sensory analysis to </a:t>
            </a:r>
            <a:r>
              <a:rPr lang="en-US" dirty="0"/>
              <a:t>identify adulterants </a:t>
            </a:r>
            <a:r>
              <a:rPr lang="en-US" dirty="0" smtClean="0"/>
              <a:t>of lavender (</a:t>
            </a:r>
            <a:r>
              <a:rPr lang="en-US" i="1" dirty="0" err="1" smtClean="0"/>
              <a:t>Lavandula</a:t>
            </a:r>
            <a:r>
              <a:rPr lang="en-US" i="1" dirty="0" smtClean="0"/>
              <a:t> angustifolia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Designed appropriate </a:t>
            </a:r>
            <a:r>
              <a:rPr lang="en-US" dirty="0"/>
              <a:t>educational </a:t>
            </a:r>
            <a:r>
              <a:rPr lang="en-US" dirty="0" smtClean="0"/>
              <a:t>process </a:t>
            </a:r>
            <a:r>
              <a:rPr lang="en-US" dirty="0"/>
              <a:t>to insure replicability among other QA </a:t>
            </a:r>
            <a:r>
              <a:rPr lang="en-US" dirty="0" smtClean="0"/>
              <a:t>labs for both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Completed </a:t>
            </a:r>
            <a:r>
              <a:rPr lang="en-US" dirty="0"/>
              <a:t>data </a:t>
            </a:r>
            <a:r>
              <a:rPr lang="en-US" dirty="0" smtClean="0"/>
              <a:t>with educational structure to be </a:t>
            </a:r>
            <a:r>
              <a:rPr lang="en-US" dirty="0"/>
              <a:t>submitted </a:t>
            </a:r>
            <a:r>
              <a:rPr lang="en-US" dirty="0" smtClean="0"/>
              <a:t>for peer </a:t>
            </a:r>
            <a:r>
              <a:rPr lang="en-US" dirty="0"/>
              <a:t>reviewed </a:t>
            </a:r>
            <a:r>
              <a:rPr lang="en-US" dirty="0" smtClean="0"/>
              <a:t>publication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6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842248" cy="4498848"/>
          </a:xfrm>
        </p:spPr>
        <p:txBody>
          <a:bodyPr>
            <a:normAutofit/>
          </a:bodyPr>
          <a:lstStyle/>
          <a:p>
            <a:r>
              <a:rPr lang="en-US" dirty="0"/>
              <a:t>Partners </a:t>
            </a:r>
          </a:p>
          <a:p>
            <a:pPr lvl="1"/>
            <a:r>
              <a:rPr lang="en-US" dirty="0" smtClean="0"/>
              <a:t>Joanne Givens</a:t>
            </a:r>
            <a:endParaRPr lang="en-US" dirty="0"/>
          </a:p>
          <a:p>
            <a:pPr lvl="1"/>
            <a:r>
              <a:rPr lang="en-US" dirty="0" smtClean="0"/>
              <a:t>Nicole Rubin</a:t>
            </a:r>
            <a:endParaRPr lang="en-US" dirty="0"/>
          </a:p>
          <a:p>
            <a:pPr lvl="1"/>
            <a:r>
              <a:rPr lang="en-US" dirty="0" smtClean="0"/>
              <a:t>Marybeth </a:t>
            </a:r>
            <a:r>
              <a:rPr lang="en-US" dirty="0" err="1" smtClean="0"/>
              <a:t>Missenda</a:t>
            </a:r>
            <a:endParaRPr lang="en-US" dirty="0"/>
          </a:p>
          <a:p>
            <a:pPr lvl="1"/>
            <a:r>
              <a:rPr lang="en-US" dirty="0" smtClean="0"/>
              <a:t>Dr. Janie Dubois, </a:t>
            </a:r>
            <a:r>
              <a:rPr lang="en-US" dirty="0"/>
              <a:t>Laboratory Program </a:t>
            </a:r>
            <a:r>
              <a:rPr lang="en-US" dirty="0" smtClean="0"/>
              <a:t>Manager, JIFSAN</a:t>
            </a:r>
          </a:p>
          <a:p>
            <a:pPr lvl="1"/>
            <a:r>
              <a:rPr lang="en-US" dirty="0" smtClean="0"/>
              <a:t>Dr. Angela Winslow, Microbiologist, JIFSAN</a:t>
            </a:r>
          </a:p>
          <a:p>
            <a:pPr>
              <a:spcBef>
                <a:spcPts val="0"/>
              </a:spcBef>
              <a:buClrTx/>
            </a:pPr>
            <a:r>
              <a:rPr lang="en-US" dirty="0" smtClean="0"/>
              <a:t>Detect microbial </a:t>
            </a:r>
            <a:r>
              <a:rPr lang="en-US" dirty="0"/>
              <a:t>contamination </a:t>
            </a:r>
            <a:r>
              <a:rPr lang="en-US" dirty="0" smtClean="0"/>
              <a:t>in </a:t>
            </a:r>
            <a:r>
              <a:rPr lang="en-US" i="1" dirty="0" smtClean="0"/>
              <a:t>Echinacea </a:t>
            </a:r>
            <a:r>
              <a:rPr lang="en-US" dirty="0" smtClean="0"/>
              <a:t>tinctures 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/>
              <a:t>45% alcohol</a:t>
            </a:r>
            <a:r>
              <a:rPr lang="en-US" i="1" dirty="0"/>
              <a:t> E. purpurea </a:t>
            </a:r>
            <a:r>
              <a:rPr lang="en-US" dirty="0" smtClean="0"/>
              <a:t>root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/>
              <a:t>60% alcohol </a:t>
            </a:r>
            <a:r>
              <a:rPr lang="en-US" i="1" dirty="0" smtClean="0"/>
              <a:t>E. purpurea </a:t>
            </a:r>
            <a:r>
              <a:rPr lang="en-US" dirty="0" smtClean="0"/>
              <a:t>seed/aerial, </a:t>
            </a:r>
            <a:r>
              <a:rPr lang="en-US" i="1" dirty="0" smtClean="0"/>
              <a:t>E. angustifolia </a:t>
            </a:r>
            <a:r>
              <a:rPr lang="en-US" dirty="0" smtClean="0"/>
              <a:t>root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/>
              <a:t>95% alcohol </a:t>
            </a:r>
            <a:r>
              <a:rPr lang="en-US" i="1" dirty="0"/>
              <a:t>E. purpurea </a:t>
            </a:r>
            <a:r>
              <a:rPr lang="en-US" dirty="0"/>
              <a:t>root</a:t>
            </a:r>
          </a:p>
          <a:p>
            <a:pPr lvl="1">
              <a:spcBef>
                <a:spcPts val="0"/>
              </a:spcBef>
              <a:buClrTx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842248" cy="4498848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en-US" dirty="0" smtClean="0"/>
              <a:t>alcohol </a:t>
            </a:r>
            <a:r>
              <a:rPr lang="en-US" dirty="0"/>
              <a:t>aseptic technique to kill </a:t>
            </a:r>
            <a:r>
              <a:rPr lang="en-US" dirty="0" smtClean="0"/>
              <a:t>microbes in labs </a:t>
            </a:r>
          </a:p>
          <a:p>
            <a:pPr>
              <a:spcBef>
                <a:spcPts val="0"/>
              </a:spcBef>
              <a:buClrTx/>
            </a:pPr>
            <a:r>
              <a:rPr lang="en-US" dirty="0" smtClean="0"/>
              <a:t>Published </a:t>
            </a:r>
            <a:r>
              <a:rPr lang="en-US" dirty="0"/>
              <a:t>data </a:t>
            </a:r>
            <a:r>
              <a:rPr lang="en-US" dirty="0" smtClean="0"/>
              <a:t>lacking whether </a:t>
            </a:r>
            <a:r>
              <a:rPr lang="en-US" dirty="0"/>
              <a:t>lower alcohol </a:t>
            </a:r>
            <a:r>
              <a:rPr lang="en-US" dirty="0" smtClean="0"/>
              <a:t>level solutions also </a:t>
            </a:r>
            <a:r>
              <a:rPr lang="en-US" dirty="0"/>
              <a:t>prevent microbial contamination of herbal </a:t>
            </a:r>
            <a:r>
              <a:rPr lang="en-US" dirty="0" smtClean="0"/>
              <a:t>tinctures</a:t>
            </a:r>
          </a:p>
          <a:p>
            <a:pPr>
              <a:spcBef>
                <a:spcPts val="0"/>
              </a:spcBef>
              <a:buClrTx/>
            </a:pPr>
            <a:r>
              <a:rPr lang="en-US" dirty="0" smtClean="0"/>
              <a:t>FDA GMP compliance requires addressing this issue </a:t>
            </a:r>
            <a:endParaRPr lang="en-US" dirty="0"/>
          </a:p>
          <a:p>
            <a:pPr marL="0" indent="0">
              <a:spcBef>
                <a:spcPts val="0"/>
              </a:spcBef>
              <a:buClrTx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ClrTx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dirty="0" smtClean="0"/>
              <a:t>By </a:t>
            </a:r>
            <a:r>
              <a:rPr lang="en-US" dirty="0"/>
              <a:t>producing peer reviewed data, smaller herb companies can refer to the published literature when making rationale choices in meeting GMP requirements for microbial contamination of their product.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2466880"/>
            <a:ext cx="4038600" cy="26957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466880"/>
            <a:ext cx="4038600" cy="2695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752600"/>
            <a:ext cx="415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3M Coliform (Aerobic) Count Plate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10893" y="17642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3M Mold/Yeast Count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4" y="1792287"/>
            <a:ext cx="7353300" cy="4114800"/>
          </a:xfrm>
        </p:spPr>
      </p:pic>
    </p:spTree>
    <p:extLst>
      <p:ext uri="{BB962C8B-B14F-4D97-AF65-F5344CB8AC3E}">
        <p14:creationId xmlns:p14="http://schemas.microsoft.com/office/powerpoint/2010/main" val="106531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Year One: Pilot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4668879"/>
              </p:ext>
            </p:extLst>
          </p:nvPr>
        </p:nvGraphicFramePr>
        <p:xfrm>
          <a:off x="1" y="1396340"/>
          <a:ext cx="9143999" cy="5488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1372"/>
                <a:gridCol w="1219199"/>
                <a:gridCol w="1306286"/>
                <a:gridCol w="1219199"/>
                <a:gridCol w="957943"/>
              </a:tblGrid>
              <a:tr h="1078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Dilution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Petrifilm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Aerobic </a:t>
                      </a:r>
                      <a:r>
                        <a:rPr lang="en-US" sz="1600" dirty="0">
                          <a:effectLst/>
                        </a:rPr>
                        <a:t>Bacteria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Petrifilm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Mold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Petri Dish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Dried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</a:rPr>
                        <a:t>. purpurea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root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Dried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</a:rPr>
                        <a:t>. angustifolia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root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-2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-3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</a:rPr>
                        <a:t>Dried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</a:rPr>
                        <a:t>. purpurea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flower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-3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-4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Fresh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</a:rPr>
                        <a:t>E. purpurea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root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-3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+++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+++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+++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-4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45%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EtOH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dried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</a:rPr>
                        <a:t>. purpurea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root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95% EtOH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</a:rPr>
                        <a:t>E. purpurea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root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7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25% EtOH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fresh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</a:rPr>
                        <a:t>E. purpurea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root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-2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02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-3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  <a:tr h="302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-4</a:t>
                      </a:r>
                      <a:endParaRPr lang="en-US" sz="18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953" marR="689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7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 Project: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 and alumni both experimenters with JIFSAN personnel training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appropriate quantitation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Insure aseptic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Simplify the sample diversity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the training on using aseptic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Serial Dilution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26195"/>
            <a:ext cx="8504238" cy="3446984"/>
          </a:xfrm>
        </p:spPr>
      </p:pic>
    </p:spTree>
    <p:extLst>
      <p:ext uri="{BB962C8B-B14F-4D97-AF65-F5344CB8AC3E}">
        <p14:creationId xmlns:p14="http://schemas.microsoft.com/office/powerpoint/2010/main" val="125167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Counting Colonies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8" y="1600200"/>
            <a:ext cx="5662171" cy="4498975"/>
          </a:xfrm>
        </p:spPr>
      </p:pic>
    </p:spTree>
    <p:extLst>
      <p:ext uri="{BB962C8B-B14F-4D97-AF65-F5344CB8AC3E}">
        <p14:creationId xmlns:p14="http://schemas.microsoft.com/office/powerpoint/2010/main" val="199321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3600" dirty="0" smtClean="0"/>
              <a:t>Are You Curious About…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2325" y="1676400"/>
            <a:ext cx="7543800" cy="4613275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bicycles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work?</a:t>
            </a:r>
          </a:p>
          <a:p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lefties (and righties)?</a:t>
            </a:r>
          </a:p>
          <a:p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Why </a:t>
            </a:r>
            <a:r>
              <a:rPr lang="en-US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yawning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contagious?</a:t>
            </a:r>
          </a:p>
          <a:p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524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7" y="1447800"/>
            <a:ext cx="836327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5605046"/>
            <a:ext cx="130195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 = 1/10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5" name="Down Arrow 4"/>
          <p:cNvSpPr/>
          <p:nvPr/>
        </p:nvSpPr>
        <p:spPr>
          <a:xfrm>
            <a:off x="4267200" y="5225534"/>
            <a:ext cx="242316" cy="413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6741" y="2834892"/>
            <a:ext cx="3703213" cy="306347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924" y="2849640"/>
            <a:ext cx="3698897" cy="302895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1128" y="2862562"/>
            <a:ext cx="3698079" cy="30021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3865" y="2095380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3M Aerobic Plate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768" y="2114490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Petri Dish General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511" y="2097071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3M Mold Plate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accent4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Second Year: Outcomes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1752" y="1066800"/>
            <a:ext cx="850392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ahoma" panose="020B060403050404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growth was from the 60% and 95% preparations</a:t>
            </a:r>
          </a:p>
          <a:p>
            <a:r>
              <a:rPr lang="en-US" dirty="0" smtClean="0"/>
              <a:t>All below the countable number &gt;10</a:t>
            </a:r>
          </a:p>
        </p:txBody>
      </p:sp>
    </p:spTree>
    <p:extLst>
      <p:ext uri="{BB962C8B-B14F-4D97-AF65-F5344CB8AC3E}">
        <p14:creationId xmlns:p14="http://schemas.microsoft.com/office/powerpoint/2010/main" val="374757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Third Year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15524"/>
            <a:ext cx="3733800" cy="481545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75652"/>
            <a:ext cx="4343400" cy="44776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Repeat year two methods in JIFSAN and dispensary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a Bunsen burner in the dispensary to create aseptic workspace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Dispensary method mimics needs of small producer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2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Best Practice: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real needs in your field, even if they seem small</a:t>
            </a:r>
          </a:p>
          <a:p>
            <a:r>
              <a:rPr lang="en-US" dirty="0" smtClean="0"/>
              <a:t>Include students </a:t>
            </a:r>
            <a:r>
              <a:rPr lang="en-US" dirty="0"/>
              <a:t>in </a:t>
            </a:r>
            <a:r>
              <a:rPr lang="en-US" dirty="0" smtClean="0"/>
              <a:t>project via course or practicum to explore unanswered questions</a:t>
            </a:r>
          </a:p>
          <a:p>
            <a:r>
              <a:rPr lang="en-US" dirty="0" smtClean="0"/>
              <a:t>Include alumni guest </a:t>
            </a:r>
            <a:r>
              <a:rPr lang="en-US" dirty="0"/>
              <a:t>lecturers to help develop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64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Best Practice: </a:t>
            </a: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Does the project succeed as </a:t>
            </a:r>
            <a:r>
              <a:rPr lang="en-US" smtClean="0"/>
              <a:t>an experiment?</a:t>
            </a:r>
            <a:endParaRPr lang="en-US" dirty="0" smtClean="0"/>
          </a:p>
          <a:p>
            <a:pPr>
              <a:spcBef>
                <a:spcPts val="0"/>
              </a:spcBef>
              <a:buClrTx/>
            </a:pPr>
            <a:r>
              <a:rPr lang="en-US" dirty="0" smtClean="0"/>
              <a:t>What does that mean?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student projects meet two outcomes</a:t>
            </a:r>
          </a:p>
          <a:p>
            <a:pPr>
              <a:spcBef>
                <a:spcPts val="0"/>
              </a:spcBef>
              <a:buClrTx/>
            </a:pPr>
            <a:r>
              <a:rPr lang="en-US" dirty="0" smtClean="0"/>
              <a:t>Effective skill acquisition</a:t>
            </a:r>
          </a:p>
          <a:p>
            <a:pPr>
              <a:spcBef>
                <a:spcPts val="0"/>
              </a:spcBef>
              <a:buClrTx/>
            </a:pPr>
            <a:r>
              <a:rPr lang="en-US" dirty="0" smtClean="0"/>
              <a:t>Building networks</a:t>
            </a:r>
            <a:endParaRPr lang="en-US" dirty="0"/>
          </a:p>
          <a:p>
            <a:pPr>
              <a:spcBef>
                <a:spcPts val="0"/>
              </a:spcBef>
              <a:buClrTx/>
            </a:pPr>
            <a:endParaRPr lang="en-US" dirty="0" smtClean="0"/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dirty="0" smtClean="0"/>
              <a:t>Can we impart </a:t>
            </a:r>
            <a:r>
              <a:rPr lang="en-US" b="1" dirty="0" smtClean="0"/>
              <a:t>Wisdom</a:t>
            </a:r>
            <a:r>
              <a:rPr lang="en-US" dirty="0"/>
              <a:t> </a:t>
            </a:r>
            <a:r>
              <a:rPr lang="en-US" dirty="0" smtClean="0"/>
              <a:t>and what does that look like?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32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27508" y="1846580"/>
            <a:ext cx="6806692" cy="3411537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>
            <a:off x="5715000" y="1066800"/>
            <a:ext cx="813816" cy="7797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81800" y="914400"/>
            <a:ext cx="2057400" cy="760968"/>
            <a:chOff x="6705600" y="1905000"/>
            <a:chExt cx="1752600" cy="760968"/>
          </a:xfrm>
        </p:grpSpPr>
        <p:sp>
          <p:nvSpPr>
            <p:cNvPr id="9" name="Rounded Rectangle 8"/>
            <p:cNvSpPr/>
            <p:nvPr/>
          </p:nvSpPr>
          <p:spPr>
            <a:xfrm>
              <a:off x="6705600" y="1905000"/>
              <a:ext cx="1752600" cy="7609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2133600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4"/>
                  </a:solidFill>
                </a:rPr>
                <a:t>Wisdom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05400" y="457200"/>
            <a:ext cx="452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7508" y="304800"/>
            <a:ext cx="8915400" cy="5181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4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7848"/>
            <a:ext cx="8915400" cy="75895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/>
              <a:t>Defining Wisdom for Inquiry Based Projects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 smtClean="0"/>
              <a:t>Love </a:t>
            </a:r>
            <a:r>
              <a:rPr lang="en-US" altLang="en-US" sz="2800" b="1" dirty="0"/>
              <a:t>the </a:t>
            </a:r>
            <a:r>
              <a:rPr lang="en-US" altLang="en-US" sz="2800" b="1" dirty="0" smtClean="0"/>
              <a:t>interesting questions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4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 smtClean="0"/>
              <a:t>Choose </a:t>
            </a:r>
            <a:r>
              <a:rPr lang="en-US" altLang="en-US" sz="2800" b="1" dirty="0"/>
              <a:t>curiosity over fear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i="1" dirty="0" smtClean="0"/>
              <a:t> </a:t>
            </a:r>
            <a:endParaRPr lang="en-US" altLang="en-US" sz="2800" b="1" i="1" dirty="0"/>
          </a:p>
          <a:p>
            <a:pPr marL="0" indent="0" eaLnBrk="1" hangingPunct="1">
              <a:buFont typeface="Arial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0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3600" dirty="0" smtClean="0"/>
              <a:t>What if There Are No Answers?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2325" y="1676400"/>
            <a:ext cx="7543800" cy="4613275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 bicycles work?</a:t>
            </a:r>
          </a:p>
          <a:p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are there lefties (and righties)?</a:t>
            </a:r>
          </a:p>
          <a:p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is yawning contagious?</a:t>
            </a:r>
          </a:p>
          <a:p>
            <a:endParaRPr lang="en-US" altLang="en-US" sz="2800" b="1" dirty="0"/>
          </a:p>
          <a:p>
            <a:pPr marL="0" indent="0">
              <a:buNone/>
            </a:pPr>
            <a:r>
              <a:rPr lang="en-US" altLang="en-US" sz="2800" b="1" dirty="0"/>
              <a:t>Will </a:t>
            </a:r>
            <a:r>
              <a:rPr lang="en-US" altLang="en-US" sz="2800" b="1" dirty="0" smtClean="0"/>
              <a:t>your questioning still be fun</a:t>
            </a:r>
            <a:r>
              <a:rPr lang="en-US" altLang="en-US" sz="2800" b="1" dirty="0"/>
              <a:t>?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856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 smtClean="0"/>
              <a:t>Risk Delight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452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you begin</a:t>
            </a:r>
          </a:p>
          <a:p>
            <a:r>
              <a:rPr lang="en-US" sz="2400" dirty="0" smtClean="0"/>
              <a:t>Two projects</a:t>
            </a:r>
            <a:r>
              <a:rPr lang="en-US" dirty="0" smtClean="0"/>
              <a:t> – challenges and outcomes</a:t>
            </a:r>
          </a:p>
          <a:p>
            <a:r>
              <a:rPr lang="en-US" sz="2400" dirty="0" smtClean="0"/>
              <a:t>Best practices – faculty and students</a:t>
            </a:r>
          </a:p>
        </p:txBody>
      </p:sp>
    </p:spTree>
    <p:extLst>
      <p:ext uri="{BB962C8B-B14F-4D97-AF65-F5344CB8AC3E}">
        <p14:creationId xmlns:p14="http://schemas.microsoft.com/office/powerpoint/2010/main" val="48964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03" y="76200"/>
            <a:ext cx="3483997" cy="4648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Content Placeholder 6"/>
          <p:cNvSpPr>
            <a:spLocks noGrp="1"/>
          </p:cNvSpPr>
          <p:nvPr>
            <p:ph idx="4294967295"/>
          </p:nvPr>
        </p:nvSpPr>
        <p:spPr>
          <a:xfrm>
            <a:off x="762000" y="0"/>
            <a:ext cx="5486400" cy="67818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The World You See Is Not Your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Own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400050" lvl="1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Ghost Pipe whispers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like blood, edging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taught across the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skin of my temple,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driving faded echoes up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into forest elders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as they burst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into canopy light,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a dense mat of leaf decay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gives way slowly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to something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approximating smoke,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diffuse </a:t>
            </a:r>
            <a:r>
              <a:rPr lang="en-US" altLang="en-US" sz="1400" dirty="0">
                <a:solidFill>
                  <a:schemeClr val="tx1"/>
                </a:solidFill>
              </a:rPr>
              <a:t>and ethereal beings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that weave moments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into memory,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unravels story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into that which waits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outside me for her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dusky breath, her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brain stem sway.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Keep this vertical space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alive in your heart,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open to the pulse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of mycelial filament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stretched thin inside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human voice. </a:t>
            </a: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i="1" dirty="0">
              <a:solidFill>
                <a:schemeClr val="tx1"/>
              </a:solidFill>
            </a:endParaRPr>
          </a:p>
          <a:p>
            <a:pPr marL="40005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i="1" dirty="0">
                <a:solidFill>
                  <a:schemeClr val="tx1"/>
                </a:solidFill>
              </a:rPr>
              <a:t>Stay connected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8071" y="4953000"/>
            <a:ext cx="211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Monotropa</a:t>
            </a:r>
            <a:r>
              <a:rPr lang="en-US" i="1" dirty="0"/>
              <a:t> </a:t>
            </a:r>
            <a:r>
              <a:rPr lang="en-US" i="1" dirty="0" err="1"/>
              <a:t>uniflora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3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Gratitude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9154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Mentors</a:t>
            </a:r>
          </a:p>
          <a:p>
            <a:pPr lvl="1"/>
            <a:r>
              <a:rPr lang="en-US" dirty="0" smtClean="0"/>
              <a:t>Dr. George Bean</a:t>
            </a:r>
          </a:p>
          <a:p>
            <a:pPr lvl="1"/>
            <a:r>
              <a:rPr lang="en-US" dirty="0" smtClean="0"/>
              <a:t>Dr. Joseph Betz</a:t>
            </a:r>
          </a:p>
          <a:p>
            <a:pPr marL="0" indent="0">
              <a:buNone/>
            </a:pPr>
            <a:r>
              <a:rPr lang="en-US" dirty="0" smtClean="0"/>
              <a:t>Collaborators</a:t>
            </a:r>
          </a:p>
          <a:p>
            <a:pPr lvl="1"/>
            <a:r>
              <a:rPr lang="en-US" dirty="0" smtClean="0"/>
              <a:t>Dr. Andrew Pengelly</a:t>
            </a:r>
          </a:p>
          <a:p>
            <a:pPr lvl="1"/>
            <a:r>
              <a:rPr lang="en-US" dirty="0" smtClean="0"/>
              <a:t>Dr. Arthur Tucker</a:t>
            </a:r>
          </a:p>
          <a:p>
            <a:pPr lvl="1"/>
            <a:r>
              <a:rPr lang="en-US" dirty="0" smtClean="0"/>
              <a:t>Krista Lamoreaux, MS</a:t>
            </a:r>
          </a:p>
          <a:p>
            <a:pPr lvl="1"/>
            <a:r>
              <a:rPr lang="en-US" dirty="0" smtClean="0"/>
              <a:t>Joanne Givens, MS</a:t>
            </a:r>
          </a:p>
          <a:p>
            <a:pPr lvl="1"/>
            <a:r>
              <a:rPr lang="en-US" dirty="0" smtClean="0"/>
              <a:t>Nicole Rubin, MS</a:t>
            </a:r>
          </a:p>
          <a:p>
            <a:pPr marL="0" indent="0">
              <a:buNone/>
            </a:pPr>
            <a:r>
              <a:rPr lang="en-US" dirty="0" smtClean="0"/>
              <a:t>MUIH Community</a:t>
            </a:r>
          </a:p>
          <a:p>
            <a:pPr lvl="1"/>
            <a:r>
              <a:rPr lang="en-US" dirty="0" smtClean="0"/>
              <a:t>MUIH </a:t>
            </a:r>
            <a:r>
              <a:rPr lang="en-US" dirty="0"/>
              <a:t>Excellence in Research and Scholarship Award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MUIH Herbie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3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4" descr="01_03gPropertiesOfLife-U"/>
          <p:cNvPicPr>
            <a:picLocks noChangeAspect="1" noChangeArrowheads="1"/>
          </p:cNvPicPr>
          <p:nvPr/>
        </p:nvPicPr>
        <p:blipFill>
          <a:blip r:embed="rId3"/>
          <a:srcRect b="9647"/>
          <a:stretch>
            <a:fillRect/>
          </a:stretch>
        </p:blipFill>
        <p:spPr bwMode="auto">
          <a:xfrm>
            <a:off x="2362201" y="967021"/>
            <a:ext cx="4495800" cy="5281379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839200" cy="914400"/>
          </a:xfrm>
          <a:prstGeom prst="rect">
            <a:avLst/>
          </a:prstGeom>
        </p:spPr>
        <p:txBody>
          <a:bodyPr vert="horz" wrap="square" numCol="1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accent4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 sz="36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171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 the rationale </a:t>
            </a:r>
            <a:r>
              <a:rPr lang="en-US" dirty="0"/>
              <a:t>for </a:t>
            </a:r>
            <a:r>
              <a:rPr lang="en-US" dirty="0" smtClean="0"/>
              <a:t>your project</a:t>
            </a:r>
            <a:endParaRPr lang="en-US" sz="2400" dirty="0" smtClean="0"/>
          </a:p>
          <a:p>
            <a:r>
              <a:rPr lang="en-US" dirty="0" smtClean="0"/>
              <a:t>Identify </a:t>
            </a:r>
            <a:r>
              <a:rPr lang="en-US" sz="2400" dirty="0" smtClean="0"/>
              <a:t>collaborators</a:t>
            </a:r>
            <a:r>
              <a:rPr lang="en-US" dirty="0"/>
              <a:t> </a:t>
            </a:r>
            <a:r>
              <a:rPr lang="en-US" dirty="0" smtClean="0"/>
              <a:t>– both internal and </a:t>
            </a:r>
            <a:r>
              <a:rPr lang="en-US" dirty="0"/>
              <a:t>external </a:t>
            </a:r>
            <a:endParaRPr lang="en-US" sz="2400" dirty="0" smtClean="0"/>
          </a:p>
          <a:p>
            <a:r>
              <a:rPr lang="en-US" dirty="0" smtClean="0"/>
              <a:t>Design r</a:t>
            </a:r>
            <a:r>
              <a:rPr lang="en-US" sz="2400" dirty="0" smtClean="0"/>
              <a:t>esearch methods – accept that they will change</a:t>
            </a:r>
          </a:p>
          <a:p>
            <a:r>
              <a:rPr lang="en-US" dirty="0" smtClean="0"/>
              <a:t>How will you collect data?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607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Lavender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Partners </a:t>
            </a:r>
          </a:p>
          <a:p>
            <a:pPr lvl="1"/>
            <a:r>
              <a:rPr lang="en-US" dirty="0" smtClean="0"/>
              <a:t>Andrew Pengelly</a:t>
            </a:r>
          </a:p>
          <a:p>
            <a:pPr lvl="1"/>
            <a:r>
              <a:rPr lang="en-US" dirty="0" smtClean="0"/>
              <a:t>Krista </a:t>
            </a:r>
            <a:r>
              <a:rPr lang="en-US" dirty="0" err="1" smtClean="0"/>
              <a:t>Lamoreaux</a:t>
            </a:r>
            <a:endParaRPr lang="en-US" dirty="0" smtClean="0"/>
          </a:p>
          <a:p>
            <a:pPr lvl="1"/>
            <a:r>
              <a:rPr lang="en-US" dirty="0" smtClean="0"/>
              <a:t>Dr. Art Tucker, </a:t>
            </a:r>
            <a:r>
              <a:rPr lang="en-US" dirty="0"/>
              <a:t>Research Professor </a:t>
            </a:r>
            <a:r>
              <a:rPr lang="en-US" dirty="0" smtClean="0"/>
              <a:t>Emeritus, Delaware </a:t>
            </a:r>
            <a:r>
              <a:rPr lang="en-US" dirty="0"/>
              <a:t>State University</a:t>
            </a:r>
            <a:endParaRPr lang="en-US" dirty="0" smtClean="0"/>
          </a:p>
          <a:p>
            <a:pPr lvl="1"/>
            <a:r>
              <a:rPr lang="en-US" dirty="0" smtClean="0"/>
              <a:t>American </a:t>
            </a:r>
            <a:r>
              <a:rPr lang="en-US" dirty="0"/>
              <a:t>Herbal Pharmacopeia (</a:t>
            </a:r>
            <a:r>
              <a:rPr lang="en-US" dirty="0" smtClean="0"/>
              <a:t>AHP)</a:t>
            </a:r>
          </a:p>
          <a:p>
            <a:r>
              <a:rPr lang="en-US" dirty="0" smtClean="0"/>
              <a:t>Refine macroscopic method, developed by Dr. Tucker, to </a:t>
            </a:r>
            <a:r>
              <a:rPr lang="en-US" dirty="0"/>
              <a:t>identify adulterants </a:t>
            </a:r>
            <a:r>
              <a:rPr lang="en-US" dirty="0" smtClean="0"/>
              <a:t>of lavender (</a:t>
            </a:r>
            <a:r>
              <a:rPr lang="en-US" i="1" dirty="0" err="1" smtClean="0"/>
              <a:t>Lavandula</a:t>
            </a:r>
            <a:r>
              <a:rPr lang="en-US" i="1" dirty="0" smtClean="0"/>
              <a:t> angustifolia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Macroscopy </a:t>
            </a:r>
            <a:r>
              <a:rPr lang="en-US" dirty="0"/>
              <a:t>Textbook, being published by the AHP, similar in concept to their previous publication, </a:t>
            </a:r>
            <a:r>
              <a:rPr lang="en-US" i="1" dirty="0"/>
              <a:t>Microscopic Characterization of Botanical </a:t>
            </a:r>
            <a:r>
              <a:rPr lang="en-US" i="1" dirty="0" smtClean="0"/>
              <a:t>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2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:\Users\mtims\AppData\Local\Microsoft\Windows\Temporary Internet Files\Content.Outlook\YAIOLPQI\lavender flower photo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600201"/>
            <a:ext cx="4419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82118"/>
            <a:ext cx="4419600" cy="3209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6723" y="1600200"/>
            <a:ext cx="310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/>
              <a:t>Lavandula</a:t>
            </a:r>
            <a:r>
              <a:rPr lang="en-US" sz="2000" b="1" i="1" dirty="0"/>
              <a:t> </a:t>
            </a:r>
            <a:r>
              <a:rPr lang="en-US" sz="2000" b="1" i="1" dirty="0" smtClean="0"/>
              <a:t>angustifolia</a:t>
            </a:r>
          </a:p>
          <a:p>
            <a:pPr marL="0" lvl="1" algn="ctr"/>
            <a:r>
              <a:rPr lang="en-US" sz="2000" b="1" dirty="0">
                <a:ea typeface="Calibri" charset="0"/>
                <a:cs typeface="Times New Roman" charset="0"/>
              </a:rPr>
              <a:t>(lavender</a:t>
            </a:r>
            <a:r>
              <a:rPr lang="en-US" sz="2000" b="1" dirty="0" smtClean="0">
                <a:ea typeface="Calibri" charset="0"/>
                <a:cs typeface="Times New Roman" charset="0"/>
              </a:rPr>
              <a:t>)</a:t>
            </a:r>
            <a:endParaRPr lang="en-US" sz="2000" b="1" dirty="0"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2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170"/>
            <a:ext cx="4495800" cy="335263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67170"/>
            <a:ext cx="3505200" cy="3505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1600200"/>
            <a:ext cx="321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/>
              <a:t>Lavandula</a:t>
            </a:r>
            <a:r>
              <a:rPr lang="en-US" sz="2000" b="1" dirty="0"/>
              <a:t> x </a:t>
            </a:r>
            <a:r>
              <a:rPr lang="en-US" sz="2000" b="1" i="1" dirty="0" smtClean="0"/>
              <a:t>intermedia</a:t>
            </a:r>
          </a:p>
          <a:p>
            <a:pPr marL="0" lvl="1" algn="ctr"/>
            <a:r>
              <a:rPr lang="en-US" sz="2000" b="1" dirty="0"/>
              <a:t>(</a:t>
            </a:r>
            <a:r>
              <a:rPr lang="en-US" sz="2000" b="1" dirty="0" err="1"/>
              <a:t>lavandin</a:t>
            </a:r>
            <a:r>
              <a:rPr lang="en-US" sz="2000" b="1" dirty="0" smtClean="0"/>
              <a:t>)</a:t>
            </a:r>
            <a:endParaRPr lang="en-US" sz="2000" b="1" dirty="0">
              <a:ea typeface="Calibri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600200"/>
            <a:ext cx="256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/>
              <a:t>Lavandula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latifolia</a:t>
            </a:r>
            <a:endParaRPr lang="en-US" sz="2000" b="1" i="1" dirty="0" smtClean="0"/>
          </a:p>
          <a:p>
            <a:pPr algn="ctr"/>
            <a:r>
              <a:rPr lang="en-US" sz="2000" b="1" dirty="0"/>
              <a:t>(spike</a:t>
            </a:r>
            <a:r>
              <a:rPr lang="en-US" sz="2000" b="1" dirty="0" smtClean="0"/>
              <a:t>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0510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Macroscopy</a:t>
            </a:r>
            <a:endParaRPr lang="en-US" dirty="0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01752" y="1896331"/>
            <a:ext cx="8503920" cy="2705356"/>
          </a:xfrm>
          <a:prstGeom prst="rect">
            <a:avLst/>
          </a:prstGeom>
          <a:solidFill>
            <a:schemeClr val="bg2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>
                <a:ea typeface="Calibri" charset="0"/>
                <a:cs typeface="Times New Roman" charset="0"/>
              </a:rPr>
              <a:t>1 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Bracts ovate-rhombic</a:t>
            </a: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>
                <a:ea typeface="Calibri" charset="0"/>
                <a:cs typeface="Times New Roman" charset="0"/>
              </a:rPr>
              <a:t>2 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Bract </a:t>
            </a:r>
            <a:r>
              <a:rPr lang="en-US" sz="2000" dirty="0">
                <a:effectLst/>
                <a:ea typeface="Calibri" charset="0"/>
                <a:cs typeface="Times New Roman" charset="0"/>
              </a:rPr>
              <a:t>length/width </a:t>
            </a:r>
            <a:r>
              <a:rPr lang="en-US" sz="2000" b="1" dirty="0">
                <a:effectLst/>
                <a:ea typeface="Calibri" charset="0"/>
                <a:cs typeface="Times New Roman" charset="0"/>
              </a:rPr>
              <a:t>ratio 0.83-2.20</a:t>
            </a:r>
            <a:r>
              <a:rPr lang="en-US" sz="2000" dirty="0">
                <a:effectLst/>
                <a:ea typeface="Calibri" charset="0"/>
                <a:cs typeface="Times New Roman" charset="0"/>
              </a:rPr>
              <a:t>; bracteoles absent or up to 2.5mm long; flowering early 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June</a:t>
            </a:r>
            <a:r>
              <a:rPr lang="en-US" sz="2000" dirty="0" smtClean="0">
                <a:ea typeface="Calibri" charset="0"/>
                <a:cs typeface="Times New Roman" charset="0"/>
              </a:rPr>
              <a:t>: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 </a:t>
            </a:r>
            <a:r>
              <a:rPr lang="en-US" sz="2000" b="1" i="1" dirty="0" smtClean="0">
                <a:effectLst/>
                <a:ea typeface="Calibri" charset="0"/>
                <a:cs typeface="Times New Roman" charset="0"/>
              </a:rPr>
              <a:t>L. angustifolia </a:t>
            </a: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>
                <a:effectLst/>
                <a:ea typeface="Calibri" charset="0"/>
                <a:cs typeface="Times New Roman" charset="0"/>
              </a:rPr>
              <a:t>2a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  </a:t>
            </a:r>
            <a:r>
              <a:rPr lang="en-US" sz="2000" dirty="0">
                <a:effectLst/>
                <a:ea typeface="Calibri" charset="0"/>
                <a:cs typeface="Times New Roman" charset="0"/>
              </a:rPr>
              <a:t>Bract length/width </a:t>
            </a:r>
            <a:r>
              <a:rPr lang="en-US" sz="2000" b="1" dirty="0">
                <a:effectLst/>
                <a:ea typeface="Calibri" charset="0"/>
                <a:cs typeface="Times New Roman" charset="0"/>
              </a:rPr>
              <a:t>ratio 1.33-3.00</a:t>
            </a:r>
            <a:r>
              <a:rPr lang="en-US" sz="2000" dirty="0">
                <a:effectLst/>
                <a:ea typeface="Calibri" charset="0"/>
                <a:cs typeface="Times New Roman" charset="0"/>
              </a:rPr>
              <a:t>; bracteoles 1-4mm long; flowering 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July: </a:t>
            </a:r>
            <a:r>
              <a:rPr lang="en-US" sz="2000" b="1" i="1" dirty="0" smtClean="0"/>
              <a:t>L. </a:t>
            </a:r>
            <a:r>
              <a:rPr lang="en-US" sz="2000" b="1" dirty="0" smtClean="0"/>
              <a:t>x </a:t>
            </a:r>
            <a:r>
              <a:rPr lang="en-US" sz="2000" b="1" i="1" dirty="0" smtClean="0"/>
              <a:t>intermedia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 smtClean="0">
                <a:effectLst/>
                <a:ea typeface="Calibri" charset="0"/>
                <a:cs typeface="Times New Roman" charset="0"/>
              </a:rPr>
              <a:t>1a 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Bracts </a:t>
            </a:r>
            <a:r>
              <a:rPr lang="en-US" sz="2000" dirty="0">
                <a:effectLst/>
                <a:ea typeface="Calibri" charset="0"/>
                <a:cs typeface="Times New Roman" charset="0"/>
              </a:rPr>
              <a:t>linear to lanceolate; bract length/width </a:t>
            </a:r>
            <a:r>
              <a:rPr lang="en-US" sz="2000" b="1" dirty="0">
                <a:effectLst/>
                <a:ea typeface="Calibri" charset="0"/>
                <a:cs typeface="Times New Roman" charset="0"/>
              </a:rPr>
              <a:t>ratio 4.67-7.0</a:t>
            </a:r>
            <a:r>
              <a:rPr lang="en-US" sz="2000" dirty="0">
                <a:effectLst/>
                <a:ea typeface="Calibri" charset="0"/>
                <a:cs typeface="Times New Roman" charset="0"/>
              </a:rPr>
              <a:t>; bracteoles 1-6 mm long; flowering late 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July-August: </a:t>
            </a:r>
            <a:r>
              <a:rPr lang="en-US" sz="2000" b="1" i="1" dirty="0" smtClean="0"/>
              <a:t>L. </a:t>
            </a:r>
            <a:r>
              <a:rPr lang="en-US" sz="2000" b="1" i="1" dirty="0" err="1" smtClean="0"/>
              <a:t>latifolia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9246" y="5181600"/>
            <a:ext cx="8832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Tucker, </a:t>
            </a:r>
            <a:r>
              <a:rPr lang="en-US" sz="1400" dirty="0" smtClean="0">
                <a:solidFill>
                  <a:schemeClr val="accent4"/>
                </a:solidFill>
              </a:rPr>
              <a:t>AO, </a:t>
            </a:r>
            <a:r>
              <a:rPr lang="en-US" sz="1400" dirty="0">
                <a:solidFill>
                  <a:schemeClr val="accent4"/>
                </a:solidFill>
              </a:rPr>
              <a:t>&amp; </a:t>
            </a:r>
            <a:r>
              <a:rPr lang="en-US" sz="1400" dirty="0" err="1">
                <a:solidFill>
                  <a:schemeClr val="accent4"/>
                </a:solidFill>
              </a:rPr>
              <a:t>Hensen</a:t>
            </a:r>
            <a:r>
              <a:rPr lang="en-US" sz="1400" dirty="0">
                <a:solidFill>
                  <a:schemeClr val="accent4"/>
                </a:solidFill>
              </a:rPr>
              <a:t>, KJW. (1985). The cultivars of lavender and </a:t>
            </a:r>
            <a:r>
              <a:rPr lang="en-US" sz="1400" dirty="0" err="1">
                <a:solidFill>
                  <a:schemeClr val="accent4"/>
                </a:solidFill>
              </a:rPr>
              <a:t>lavandin</a:t>
            </a:r>
            <a:r>
              <a:rPr lang="en-US" sz="1400" dirty="0">
                <a:solidFill>
                  <a:schemeClr val="accent4"/>
                </a:solidFill>
              </a:rPr>
              <a:t> (</a:t>
            </a:r>
            <a:r>
              <a:rPr lang="en-US" sz="1400" dirty="0" err="1">
                <a:solidFill>
                  <a:schemeClr val="accent4"/>
                </a:solidFill>
              </a:rPr>
              <a:t>Labiateae</a:t>
            </a:r>
            <a:r>
              <a:rPr lang="en-US" sz="1400" dirty="0">
                <a:solidFill>
                  <a:schemeClr val="accent4"/>
                </a:solidFill>
              </a:rPr>
              <a:t>).  </a:t>
            </a:r>
            <a:r>
              <a:rPr lang="en-US" sz="1400" i="1" dirty="0" err="1">
                <a:solidFill>
                  <a:schemeClr val="accent4"/>
                </a:solidFill>
              </a:rPr>
              <a:t>Baileya</a:t>
            </a:r>
            <a:r>
              <a:rPr lang="en-US" sz="1400" i="1" dirty="0">
                <a:solidFill>
                  <a:schemeClr val="accent4"/>
                </a:solidFill>
              </a:rPr>
              <a:t> 22</a:t>
            </a:r>
            <a:r>
              <a:rPr lang="en-US" sz="1400" dirty="0">
                <a:solidFill>
                  <a:schemeClr val="accent4"/>
                </a:solidFill>
              </a:rPr>
              <a:t>, 168-177</a:t>
            </a:r>
            <a:r>
              <a:rPr lang="en-US" sz="1400" dirty="0" smtClean="0">
                <a:solidFill>
                  <a:schemeClr val="accent4"/>
                </a:solidFill>
              </a:rPr>
              <a:t>.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5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3633" y="1576388"/>
            <a:ext cx="2974584" cy="447675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9900" y="2544763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55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UIH">
      <a:dk1>
        <a:sysClr val="windowText" lastClr="000000"/>
      </a:dk1>
      <a:lt1>
        <a:sysClr val="window" lastClr="FFFFFF"/>
      </a:lt1>
      <a:dk2>
        <a:srgbClr val="69676D"/>
      </a:dk2>
      <a:lt2>
        <a:srgbClr val="FFFFFF"/>
      </a:lt2>
      <a:accent1>
        <a:srgbClr val="685AA6"/>
      </a:accent1>
      <a:accent2>
        <a:srgbClr val="9CB084"/>
      </a:accent2>
      <a:accent3>
        <a:srgbClr val="85A33D"/>
      </a:accent3>
      <a:accent4>
        <a:srgbClr val="CEB966"/>
      </a:accent4>
      <a:accent5>
        <a:srgbClr val="6BB1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stom 1">
      <a:majorFont>
        <a:latin typeface="Minion Pro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4495</TotalTime>
  <Words>996</Words>
  <Application>Microsoft Office PowerPoint</Application>
  <PresentationFormat>On-screen Show (4:3)</PresentationFormat>
  <Paragraphs>238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Custom Design</vt:lpstr>
      <vt:lpstr>Design and Development of Two Student-Assisted Research Studies </vt:lpstr>
      <vt:lpstr>Are You Curious About…</vt:lpstr>
      <vt:lpstr>What We Will Cover</vt:lpstr>
      <vt:lpstr>Before You Begin</vt:lpstr>
      <vt:lpstr>Lavender Project</vt:lpstr>
      <vt:lpstr>PowerPoint Presentation</vt:lpstr>
      <vt:lpstr>PowerPoint Presentation</vt:lpstr>
      <vt:lpstr>Method: Macroscopy</vt:lpstr>
      <vt:lpstr>Equipment</vt:lpstr>
      <vt:lpstr>First Year Challenges</vt:lpstr>
      <vt:lpstr>Second Year Outcomes</vt:lpstr>
      <vt:lpstr>Microbiology Project</vt:lpstr>
      <vt:lpstr>Microbiology Project</vt:lpstr>
      <vt:lpstr>Equipment</vt:lpstr>
      <vt:lpstr>Equipment</vt:lpstr>
      <vt:lpstr>Results Year One: Pilot</vt:lpstr>
      <vt:lpstr>Microbiology Project: Challenges</vt:lpstr>
      <vt:lpstr>Method: Serial Dilution</vt:lpstr>
      <vt:lpstr>Method: Counting Colonies</vt:lpstr>
      <vt:lpstr>PowerPoint Presentation</vt:lpstr>
      <vt:lpstr>PowerPoint Presentation</vt:lpstr>
      <vt:lpstr>Plans for Third Year</vt:lpstr>
      <vt:lpstr>Thoughts on Best Practice: Faculty</vt:lpstr>
      <vt:lpstr>Thoughts on Best Practice: Students</vt:lpstr>
      <vt:lpstr>PowerPoint Presentation</vt:lpstr>
      <vt:lpstr>Defining Wisdom for Inquiry Based Projects</vt:lpstr>
      <vt:lpstr>PowerPoint Presentation</vt:lpstr>
      <vt:lpstr>What if There Are No Answers?</vt:lpstr>
      <vt:lpstr>PowerPoint Presentation</vt:lpstr>
      <vt:lpstr>PowerPoint Presentation</vt:lpstr>
      <vt:lpstr>Gratitude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MUIH &amp; IIN</dc:title>
  <dc:creator>Beth Handy</dc:creator>
  <cp:lastModifiedBy>Shari Myles</cp:lastModifiedBy>
  <cp:revision>127</cp:revision>
  <cp:lastPrinted>2013-10-23T20:17:00Z</cp:lastPrinted>
  <dcterms:created xsi:type="dcterms:W3CDTF">2013-10-17T15:50:07Z</dcterms:created>
  <dcterms:modified xsi:type="dcterms:W3CDTF">2017-04-26T17:21:49Z</dcterms:modified>
</cp:coreProperties>
</file>